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65" r:id="rId2"/>
    <p:sldId id="311" r:id="rId3"/>
    <p:sldId id="310" r:id="rId4"/>
    <p:sldId id="313" r:id="rId5"/>
    <p:sldId id="332" r:id="rId6"/>
    <p:sldId id="336" r:id="rId7"/>
    <p:sldId id="350" r:id="rId8"/>
    <p:sldId id="335" r:id="rId9"/>
    <p:sldId id="338" r:id="rId10"/>
    <p:sldId id="339" r:id="rId11"/>
    <p:sldId id="340" r:id="rId12"/>
    <p:sldId id="341" r:id="rId13"/>
    <p:sldId id="342" r:id="rId14"/>
    <p:sldId id="343" r:id="rId15"/>
    <p:sldId id="344" r:id="rId16"/>
    <p:sldId id="345" r:id="rId17"/>
    <p:sldId id="346" r:id="rId18"/>
    <p:sldId id="347" r:id="rId19"/>
    <p:sldId id="348" r:id="rId20"/>
    <p:sldId id="349" r:id="rId21"/>
    <p:sldId id="334" r:id="rId22"/>
    <p:sldId id="329" r:id="rId23"/>
    <p:sldId id="330" r:id="rId24"/>
    <p:sldId id="328" r:id="rId25"/>
    <p:sldId id="331" r:id="rId26"/>
  </p:sldIdLst>
  <p:sldSz cx="12188825"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29" autoAdjust="0"/>
  </p:normalViewPr>
  <p:slideViewPr>
    <p:cSldViewPr showGuides="1">
      <p:cViewPr>
        <p:scale>
          <a:sx n="66" d="100"/>
          <a:sy n="66" d="100"/>
        </p:scale>
        <p:origin x="1190" y="701"/>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2/5/2025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2/5/2025</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2/5/2025</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2/5/2025</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2/5/2025</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2/5/2025</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2/5/2025</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2/5/2025</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2/5/2025</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2/5/2025</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2/5/2025</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2/5/2025</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2/5/2025</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837828" y="1700808"/>
            <a:ext cx="8229600" cy="1512168"/>
          </a:xfrm>
        </p:spPr>
        <p:txBody>
          <a:bodyPr>
            <a:normAutofit/>
          </a:bodyPr>
          <a:lstStyle/>
          <a:p>
            <a:r>
              <a:rPr lang="en-GB" sz="2400" dirty="0"/>
              <a:t>“REAL-TIME ANALYSIS AND ENHANCEMENT OF ATHLETE TRAINING BASED ON HAR, OPEN CV AND DEEP-LEARNING MODEL”</a:t>
            </a:r>
            <a:endParaRPr lang="en-US" sz="2400" dirty="0"/>
          </a:p>
        </p:txBody>
      </p:sp>
      <p:graphicFrame>
        <p:nvGraphicFramePr>
          <p:cNvPr id="7" name="Table 6"/>
          <p:cNvGraphicFramePr>
            <a:graphicFrameLocks noGrp="1"/>
          </p:cNvGraphicFramePr>
          <p:nvPr>
            <p:extLst>
              <p:ext uri="{D42A27DB-BD31-4B8C-83A1-F6EECF244321}">
                <p14:modId xmlns:p14="http://schemas.microsoft.com/office/powerpoint/2010/main" val="587036892"/>
              </p:ext>
            </p:extLst>
          </p:nvPr>
        </p:nvGraphicFramePr>
        <p:xfrm>
          <a:off x="1053852" y="4941168"/>
          <a:ext cx="8949141" cy="1285240"/>
        </p:xfrm>
        <a:graphic>
          <a:graphicData uri="http://schemas.openxmlformats.org/drawingml/2006/table">
            <a:tbl>
              <a:tblPr firstRow="1" bandRow="1">
                <a:tableStyleId>{2D5ABB26-0587-4C30-8999-92F81FD0307C}</a:tableStyleId>
              </a:tblPr>
              <a:tblGrid>
                <a:gridCol w="2983047">
                  <a:extLst>
                    <a:ext uri="{9D8B030D-6E8A-4147-A177-3AD203B41FA5}">
                      <a16:colId xmlns:a16="http://schemas.microsoft.com/office/drawing/2014/main" val="483082158"/>
                    </a:ext>
                  </a:extLst>
                </a:gridCol>
                <a:gridCol w="2983047">
                  <a:extLst>
                    <a:ext uri="{9D8B030D-6E8A-4147-A177-3AD203B41FA5}">
                      <a16:colId xmlns:a16="http://schemas.microsoft.com/office/drawing/2014/main" val="1524382160"/>
                    </a:ext>
                  </a:extLst>
                </a:gridCol>
                <a:gridCol w="2983047">
                  <a:extLst>
                    <a:ext uri="{9D8B030D-6E8A-4147-A177-3AD203B41FA5}">
                      <a16:colId xmlns:a16="http://schemas.microsoft.com/office/drawing/2014/main" val="847280253"/>
                    </a:ext>
                  </a:extLst>
                </a:gridCol>
              </a:tblGrid>
              <a:tr h="370840">
                <a:tc>
                  <a:txBody>
                    <a:bodyPr/>
                    <a:lstStyle/>
                    <a:p>
                      <a:r>
                        <a:rPr lang="en-IN" dirty="0"/>
                        <a:t>Project Guide</a:t>
                      </a:r>
                    </a:p>
                  </a:txBody>
                  <a:tcPr>
                    <a:lnL>
                      <a:noFill/>
                    </a:lnL>
                    <a:lnR>
                      <a:noFill/>
                    </a:lnR>
                    <a:lnT>
                      <a:noFill/>
                    </a:lnT>
                    <a:lnB>
                      <a:noFill/>
                    </a:lnB>
                    <a:lnTlToBr w="12700" cmpd="sng">
                      <a:noFill/>
                      <a:prstDash val="solid"/>
                    </a:lnTlToBr>
                    <a:lnBlToTr w="12700" cmpd="sng">
                      <a:noFill/>
                      <a:prstDash val="solid"/>
                    </a:lnBlToTr>
                  </a:tcPr>
                </a:tc>
                <a:tc>
                  <a:txBody>
                    <a:bodyPr/>
                    <a:lstStyle/>
                    <a:p>
                      <a:r>
                        <a:rPr lang="en-IN" dirty="0"/>
                        <a:t>Project Coordinator</a:t>
                      </a:r>
                    </a:p>
                  </a:txBody>
                  <a:tcPr>
                    <a:lnL>
                      <a:noFill/>
                    </a:lnL>
                    <a:lnR>
                      <a:noFill/>
                    </a:lnR>
                    <a:lnT>
                      <a:noFill/>
                    </a:lnT>
                    <a:lnB>
                      <a:noFill/>
                    </a:lnB>
                    <a:lnTlToBr w="12700" cmpd="sng">
                      <a:noFill/>
                      <a:prstDash val="solid"/>
                    </a:lnTlToBr>
                    <a:lnBlToTr w="12700" cmpd="sng">
                      <a:noFill/>
                      <a:prstDash val="solid"/>
                    </a:lnBlToTr>
                  </a:tcPr>
                </a:tc>
                <a:tc>
                  <a:txBody>
                    <a:bodyPr/>
                    <a:lstStyle/>
                    <a:p>
                      <a:r>
                        <a:rPr lang="en-IN" dirty="0"/>
                        <a:t>Team Members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23777223"/>
                  </a:ext>
                </a:extLst>
              </a:tr>
              <a:tr h="370840">
                <a:tc>
                  <a:txBody>
                    <a:bodyPr/>
                    <a:lstStyle/>
                    <a:p>
                      <a:r>
                        <a:rPr lang="en-IN" dirty="0"/>
                        <a:t>Mr. </a:t>
                      </a:r>
                      <a:r>
                        <a:rPr lang="en-IN" dirty="0" err="1"/>
                        <a:t>Shashank</a:t>
                      </a:r>
                      <a:r>
                        <a:rPr lang="en-IN" baseline="0" dirty="0"/>
                        <a:t> Tiwari</a:t>
                      </a:r>
                    </a:p>
                    <a:p>
                      <a:r>
                        <a:rPr lang="en-IN" baseline="0" dirty="0"/>
                        <a:t>Assistant Professor</a:t>
                      </a:r>
                      <a:endParaRPr lang="en-IN" dirty="0"/>
                    </a:p>
                  </a:txBody>
                  <a:tcPr>
                    <a:lnL>
                      <a:noFill/>
                    </a:lnL>
                    <a:lnR>
                      <a:noFill/>
                    </a:lnR>
                    <a:lnT>
                      <a:noFill/>
                    </a:lnT>
                    <a:lnB>
                      <a:noFill/>
                    </a:lnB>
                    <a:lnTlToBr w="12700" cmpd="sng">
                      <a:noFill/>
                      <a:prstDash val="solid"/>
                    </a:lnTlToBr>
                    <a:lnBlToTr w="12700" cmpd="sng">
                      <a:noFill/>
                      <a:prstDash val="solid"/>
                    </a:lnBlToTr>
                  </a:tcPr>
                </a:tc>
                <a:tc>
                  <a:txBody>
                    <a:bodyPr/>
                    <a:lstStyle/>
                    <a:p>
                      <a:r>
                        <a:rPr lang="en-IN" dirty="0"/>
                        <a:t>Mrs.</a:t>
                      </a:r>
                      <a:r>
                        <a:rPr lang="en-IN" baseline="0" dirty="0"/>
                        <a:t> G. Sri </a:t>
                      </a:r>
                      <a:r>
                        <a:rPr lang="en-IN" baseline="0" dirty="0" err="1"/>
                        <a:t>Sudha</a:t>
                      </a:r>
                      <a:endParaRPr lang="en-IN" baseline="0" dirty="0"/>
                    </a:p>
                    <a:p>
                      <a:r>
                        <a:rPr lang="en-IN" baseline="0" dirty="0"/>
                        <a:t>Assistant Professor</a:t>
                      </a:r>
                      <a:endParaRPr lang="en-IN" dirty="0"/>
                    </a:p>
                  </a:txBody>
                  <a:tcPr>
                    <a:lnL>
                      <a:noFill/>
                    </a:lnL>
                    <a:lnR>
                      <a:noFill/>
                    </a:lnR>
                    <a:lnT>
                      <a:noFill/>
                    </a:lnT>
                    <a:lnB>
                      <a:noFill/>
                    </a:lnB>
                    <a:lnTlToBr w="12700" cmpd="sng">
                      <a:noFill/>
                      <a:prstDash val="solid"/>
                    </a:lnTlToBr>
                    <a:lnBlToTr w="12700" cmpd="sng">
                      <a:noFill/>
                      <a:prstDash val="solid"/>
                    </a:lnBlToTr>
                  </a:tcPr>
                </a:tc>
                <a:tc>
                  <a:txBody>
                    <a:bodyPr/>
                    <a:lstStyle/>
                    <a:p>
                      <a:r>
                        <a:rPr lang="en-GB" dirty="0"/>
                        <a:t>Ch. </a:t>
                      </a:r>
                      <a:r>
                        <a:rPr lang="en-GB" dirty="0" err="1"/>
                        <a:t>Hiranmayi</a:t>
                      </a:r>
                      <a:r>
                        <a:rPr lang="en-GB" baseline="0" dirty="0"/>
                        <a:t> (</a:t>
                      </a:r>
                      <a:r>
                        <a:rPr lang="en-GB" dirty="0"/>
                        <a:t>21AG1A66F0)</a:t>
                      </a:r>
                    </a:p>
                    <a:p>
                      <a:r>
                        <a:rPr lang="en-GB" dirty="0"/>
                        <a:t>M </a:t>
                      </a:r>
                      <a:r>
                        <a:rPr lang="en-GB" dirty="0" err="1"/>
                        <a:t>PaulJohn</a:t>
                      </a:r>
                      <a:r>
                        <a:rPr lang="en-GB" dirty="0"/>
                        <a:t> (21AG1A66F9)</a:t>
                      </a:r>
                    </a:p>
                    <a:p>
                      <a:r>
                        <a:rPr lang="en-GB" dirty="0"/>
                        <a:t>P John Ricky (21AG1A66G7)</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30659937"/>
                  </a:ext>
                </a:extLst>
              </a:tr>
            </a:tbl>
          </a:graphicData>
        </a:graphic>
      </p:graphicFrame>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53853" y="381000"/>
            <a:ext cx="9612562" cy="1031776"/>
          </a:xfrm>
        </p:spPr>
        <p:txBody>
          <a:bodyPr/>
          <a:lstStyle/>
          <a:p>
            <a:r>
              <a:rPr lang="en-US" dirty="0"/>
              <a:t>Algorithm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5030" y="1752600"/>
            <a:ext cx="3898766" cy="4626536"/>
          </a:xfrm>
        </p:spPr>
      </p:pic>
    </p:spTree>
    <p:extLst>
      <p:ext uri="{BB962C8B-B14F-4D97-AF65-F5344CB8AC3E}">
        <p14:creationId xmlns:p14="http://schemas.microsoft.com/office/powerpoint/2010/main" val="115479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6140" y="609600"/>
            <a:ext cx="8692399" cy="2819400"/>
          </a:xfrm>
        </p:spPr>
        <p:txBody>
          <a:bodyPr/>
          <a:lstStyle/>
          <a:p>
            <a:r>
              <a:rPr lang="en-US" dirty="0"/>
              <a:t>UML Diagrams</a:t>
            </a:r>
          </a:p>
        </p:txBody>
      </p:sp>
    </p:spTree>
    <p:extLst>
      <p:ext uri="{BB962C8B-B14F-4D97-AF65-F5344CB8AC3E}">
        <p14:creationId xmlns:p14="http://schemas.microsoft.com/office/powerpoint/2010/main" val="334468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Diagram</a:t>
            </a:r>
          </a:p>
        </p:txBody>
      </p:sp>
      <p:pic>
        <p:nvPicPr>
          <p:cNvPr id="7" name="Content Placeholder 6"/>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t="5869" r="10088" b="29388"/>
          <a:stretch/>
        </p:blipFill>
        <p:spPr>
          <a:xfrm>
            <a:off x="3286100" y="2132856"/>
            <a:ext cx="6013759" cy="4176464"/>
          </a:xfrm>
        </p:spPr>
      </p:pic>
    </p:spTree>
    <p:extLst>
      <p:ext uri="{BB962C8B-B14F-4D97-AF65-F5344CB8AC3E}">
        <p14:creationId xmlns:p14="http://schemas.microsoft.com/office/powerpoint/2010/main" val="400586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Diagram</a:t>
            </a:r>
          </a:p>
        </p:txBody>
      </p:sp>
      <p:pic>
        <p:nvPicPr>
          <p:cNvPr id="6" name="Picture 5"/>
          <p:cNvPicPr>
            <a:picLocks noChangeAspect="1"/>
          </p:cNvPicPr>
          <p:nvPr/>
        </p:nvPicPr>
        <p:blipFill>
          <a:blip r:embed="rId2"/>
          <a:stretch>
            <a:fillRect/>
          </a:stretch>
        </p:blipFill>
        <p:spPr>
          <a:xfrm>
            <a:off x="2277988" y="2276872"/>
            <a:ext cx="6934801" cy="3501548"/>
          </a:xfrm>
          <a:prstGeom prst="rect">
            <a:avLst/>
          </a:prstGeom>
        </p:spPr>
      </p:pic>
    </p:spTree>
    <p:extLst>
      <p:ext uri="{BB962C8B-B14F-4D97-AF65-F5344CB8AC3E}">
        <p14:creationId xmlns:p14="http://schemas.microsoft.com/office/powerpoint/2010/main" val="244053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Diagram</a:t>
            </a:r>
          </a:p>
        </p:txBody>
      </p:sp>
      <p:pic>
        <p:nvPicPr>
          <p:cNvPr id="5" name="Picture 4"/>
          <p:cNvPicPr>
            <a:picLocks noChangeAspect="1"/>
          </p:cNvPicPr>
          <p:nvPr/>
        </p:nvPicPr>
        <p:blipFill>
          <a:blip r:embed="rId2"/>
          <a:stretch>
            <a:fillRect/>
          </a:stretch>
        </p:blipFill>
        <p:spPr>
          <a:xfrm>
            <a:off x="2813718" y="2348880"/>
            <a:ext cx="6881094" cy="3240360"/>
          </a:xfrm>
          <a:prstGeom prst="rect">
            <a:avLst/>
          </a:prstGeom>
        </p:spPr>
      </p:pic>
    </p:spTree>
    <p:extLst>
      <p:ext uri="{BB962C8B-B14F-4D97-AF65-F5344CB8AC3E}">
        <p14:creationId xmlns:p14="http://schemas.microsoft.com/office/powerpoint/2010/main" val="295428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Diagram</a:t>
            </a:r>
          </a:p>
        </p:txBody>
      </p:sp>
      <p:pic>
        <p:nvPicPr>
          <p:cNvPr id="3" name="Content Placeholder 2"/>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8068" t="13716" r="8727" b="13693"/>
          <a:stretch/>
        </p:blipFill>
        <p:spPr>
          <a:xfrm>
            <a:off x="2494012" y="2132856"/>
            <a:ext cx="6352273" cy="3672408"/>
          </a:xfrm>
        </p:spPr>
      </p:pic>
    </p:spTree>
    <p:extLst>
      <p:ext uri="{BB962C8B-B14F-4D97-AF65-F5344CB8AC3E}">
        <p14:creationId xmlns:p14="http://schemas.microsoft.com/office/powerpoint/2010/main" val="383652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Collaboration Diagram</a:t>
            </a:r>
          </a:p>
        </p:txBody>
      </p:sp>
      <p:pic>
        <p:nvPicPr>
          <p:cNvPr id="4" name="Image 22"/>
          <p:cNvPicPr/>
          <p:nvPr/>
        </p:nvPicPr>
        <p:blipFill>
          <a:blip r:embed="rId2" cstate="print">
            <a:extLst>
              <a:ext uri="{28A0092B-C50C-407E-A947-70E740481C1C}">
                <a14:useLocalDpi xmlns:a14="http://schemas.microsoft.com/office/drawing/2010/main" val="0"/>
              </a:ext>
            </a:extLst>
          </a:blip>
          <a:stretch>
            <a:fillRect/>
          </a:stretch>
        </p:blipFill>
        <p:spPr>
          <a:xfrm>
            <a:off x="3032125" y="2159124"/>
            <a:ext cx="6124575" cy="3358108"/>
          </a:xfrm>
          <a:prstGeom prst="rect">
            <a:avLst/>
          </a:prstGeom>
        </p:spPr>
      </p:pic>
    </p:spTree>
    <p:extLst>
      <p:ext uri="{BB962C8B-B14F-4D97-AF65-F5344CB8AC3E}">
        <p14:creationId xmlns:p14="http://schemas.microsoft.com/office/powerpoint/2010/main" val="166123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Chart Diagram</a:t>
            </a:r>
          </a:p>
        </p:txBody>
      </p:sp>
      <p:pic>
        <p:nvPicPr>
          <p:cNvPr id="3" name="Content Placeholder 2"/>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b="52931"/>
          <a:stretch/>
        </p:blipFill>
        <p:spPr>
          <a:xfrm>
            <a:off x="2277988" y="1988840"/>
            <a:ext cx="6891652" cy="4197897"/>
          </a:xfrm>
        </p:spPr>
      </p:pic>
    </p:spTree>
    <p:extLst>
      <p:ext uri="{BB962C8B-B14F-4D97-AF65-F5344CB8AC3E}">
        <p14:creationId xmlns:p14="http://schemas.microsoft.com/office/powerpoint/2010/main" val="148685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pic>
        <p:nvPicPr>
          <p:cNvPr id="3" name="Content Placeholder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718148" y="1844824"/>
            <a:ext cx="4032448" cy="4689987"/>
          </a:xfrm>
        </p:spPr>
      </p:pic>
    </p:spTree>
    <p:extLst>
      <p:ext uri="{BB962C8B-B14F-4D97-AF65-F5344CB8AC3E}">
        <p14:creationId xmlns:p14="http://schemas.microsoft.com/office/powerpoint/2010/main" val="279561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Diagram</a:t>
            </a:r>
          </a:p>
        </p:txBody>
      </p:sp>
      <p:pic>
        <p:nvPicPr>
          <p:cNvPr id="4" name="Image 20"/>
          <p:cNvPicPr/>
          <p:nvPr/>
        </p:nvPicPr>
        <p:blipFill>
          <a:blip r:embed="rId2">
            <a:extLst>
              <a:ext uri="{28A0092B-C50C-407E-A947-70E740481C1C}">
                <a14:useLocalDpi xmlns:a14="http://schemas.microsoft.com/office/drawing/2010/main" val="0"/>
              </a:ext>
            </a:extLst>
          </a:blip>
          <a:stretch>
            <a:fillRect/>
          </a:stretch>
        </p:blipFill>
        <p:spPr>
          <a:xfrm>
            <a:off x="3479165" y="2098000"/>
            <a:ext cx="5230495" cy="4211320"/>
          </a:xfrm>
          <a:prstGeom prst="rect">
            <a:avLst/>
          </a:prstGeom>
        </p:spPr>
      </p:pic>
    </p:spTree>
    <p:extLst>
      <p:ext uri="{BB962C8B-B14F-4D97-AF65-F5344CB8AC3E}">
        <p14:creationId xmlns:p14="http://schemas.microsoft.com/office/powerpoint/2010/main" val="394579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959768"/>
          </a:xfrm>
        </p:spPr>
        <p:txBody>
          <a:bodyPr/>
          <a:lstStyle/>
          <a:p>
            <a:r>
              <a:rPr lang="en-US" dirty="0"/>
              <a:t>Agenda</a:t>
            </a:r>
          </a:p>
        </p:txBody>
      </p:sp>
      <p:sp>
        <p:nvSpPr>
          <p:cNvPr id="3" name="Content Placeholder 2"/>
          <p:cNvSpPr>
            <a:spLocks noGrp="1"/>
          </p:cNvSpPr>
          <p:nvPr>
            <p:ph idx="1"/>
          </p:nvPr>
        </p:nvSpPr>
        <p:spPr>
          <a:xfrm>
            <a:off x="1512803" y="1904999"/>
            <a:ext cx="9144001" cy="3972273"/>
          </a:xfrm>
        </p:spPr>
        <p:txBody>
          <a:bodyPr numCol="2" anchor="ctr">
            <a:normAutofit/>
          </a:bodyPr>
          <a:lstStyle/>
          <a:p>
            <a:r>
              <a:rPr lang="en-IN" dirty="0"/>
              <a:t>Abstract</a:t>
            </a:r>
          </a:p>
          <a:p>
            <a:r>
              <a:rPr lang="en-IN" dirty="0"/>
              <a:t>Introduction</a:t>
            </a:r>
          </a:p>
          <a:p>
            <a:r>
              <a:rPr lang="en-IN" dirty="0"/>
              <a:t>Literature Survey</a:t>
            </a:r>
          </a:p>
          <a:p>
            <a:r>
              <a:rPr lang="en-IN" dirty="0"/>
              <a:t>Existing System</a:t>
            </a:r>
          </a:p>
          <a:p>
            <a:r>
              <a:rPr lang="en-IN" dirty="0"/>
              <a:t>Proposed Methodology</a:t>
            </a:r>
          </a:p>
          <a:p>
            <a:r>
              <a:rPr lang="en-IN" dirty="0"/>
              <a:t>Research Gaps</a:t>
            </a:r>
          </a:p>
          <a:p>
            <a:r>
              <a:rPr lang="en-US" dirty="0"/>
              <a:t>Architecture</a:t>
            </a:r>
          </a:p>
          <a:p>
            <a:r>
              <a:rPr lang="en-US" dirty="0"/>
              <a:t>Algorithm</a:t>
            </a:r>
          </a:p>
          <a:p>
            <a:r>
              <a:rPr lang="en-US" dirty="0"/>
              <a:t>UML Diagrams</a:t>
            </a:r>
            <a:endParaRPr lang="en-IN" dirty="0"/>
          </a:p>
          <a:p>
            <a:r>
              <a:rPr lang="en-IN" dirty="0"/>
              <a:t>Requirements</a:t>
            </a:r>
          </a:p>
          <a:p>
            <a:r>
              <a:rPr lang="en-IN" dirty="0"/>
              <a:t>Results</a:t>
            </a:r>
          </a:p>
          <a:p>
            <a:r>
              <a:rPr lang="en-IN" dirty="0"/>
              <a:t>Conclusion</a:t>
            </a: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Diagram</a:t>
            </a:r>
          </a:p>
        </p:txBody>
      </p:sp>
      <p:pic>
        <p:nvPicPr>
          <p:cNvPr id="4" name="Image 21"/>
          <p:cNvPicPr/>
          <p:nvPr/>
        </p:nvPicPr>
        <p:blipFill>
          <a:blip r:embed="rId2">
            <a:extLst>
              <a:ext uri="{28A0092B-C50C-407E-A947-70E740481C1C}">
                <a14:useLocalDpi xmlns:a14="http://schemas.microsoft.com/office/drawing/2010/main" val="0"/>
              </a:ext>
            </a:extLst>
          </a:blip>
          <a:stretch>
            <a:fillRect/>
          </a:stretch>
        </p:blipFill>
        <p:spPr>
          <a:xfrm>
            <a:off x="3299355" y="2287885"/>
            <a:ext cx="5747385" cy="2581275"/>
          </a:xfrm>
          <a:prstGeom prst="rect">
            <a:avLst/>
          </a:prstGeom>
        </p:spPr>
      </p:pic>
    </p:spTree>
    <p:extLst>
      <p:ext uri="{BB962C8B-B14F-4D97-AF65-F5344CB8AC3E}">
        <p14:creationId xmlns:p14="http://schemas.microsoft.com/office/powerpoint/2010/main" val="372242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2B54A-34C1-8674-0174-733C1AEA0F09}"/>
              </a:ext>
            </a:extLst>
          </p:cNvPr>
          <p:cNvSpPr>
            <a:spLocks noGrp="1"/>
          </p:cNvSpPr>
          <p:nvPr>
            <p:ph type="title"/>
          </p:nvPr>
        </p:nvSpPr>
        <p:spPr/>
        <p:txBody>
          <a:bodyPr/>
          <a:lstStyle/>
          <a:p>
            <a:r>
              <a:rPr lang="en-US" dirty="0"/>
              <a:t>Resources</a:t>
            </a:r>
            <a:endParaRPr lang="en-IN" dirty="0"/>
          </a:p>
        </p:txBody>
      </p:sp>
      <p:graphicFrame>
        <p:nvGraphicFramePr>
          <p:cNvPr id="3" name="Table 2">
            <a:extLst>
              <a:ext uri="{FF2B5EF4-FFF2-40B4-BE49-F238E27FC236}">
                <a16:creationId xmlns:a16="http://schemas.microsoft.com/office/drawing/2014/main" id="{DBA12F38-A67E-2140-5131-8AD3C3A6FEE6}"/>
              </a:ext>
            </a:extLst>
          </p:cNvPr>
          <p:cNvGraphicFramePr>
            <a:graphicFrameLocks noGrp="1"/>
          </p:cNvGraphicFramePr>
          <p:nvPr>
            <p:extLst>
              <p:ext uri="{D42A27DB-BD31-4B8C-83A1-F6EECF244321}">
                <p14:modId xmlns:p14="http://schemas.microsoft.com/office/powerpoint/2010/main" val="1349573187"/>
              </p:ext>
            </p:extLst>
          </p:nvPr>
        </p:nvGraphicFramePr>
        <p:xfrm>
          <a:off x="1269876" y="2200280"/>
          <a:ext cx="8125884" cy="2457440"/>
        </p:xfrm>
        <a:graphic>
          <a:graphicData uri="http://schemas.openxmlformats.org/drawingml/2006/table">
            <a:tbl>
              <a:tblPr firstRow="1" bandRow="1">
                <a:tableStyleId>{5940675A-B579-460E-94D1-54222C63F5DA}</a:tableStyleId>
              </a:tblPr>
              <a:tblGrid>
                <a:gridCol w="2708628">
                  <a:extLst>
                    <a:ext uri="{9D8B030D-6E8A-4147-A177-3AD203B41FA5}">
                      <a16:colId xmlns:a16="http://schemas.microsoft.com/office/drawing/2014/main" val="2330441385"/>
                    </a:ext>
                  </a:extLst>
                </a:gridCol>
                <a:gridCol w="2708628">
                  <a:extLst>
                    <a:ext uri="{9D8B030D-6E8A-4147-A177-3AD203B41FA5}">
                      <a16:colId xmlns:a16="http://schemas.microsoft.com/office/drawing/2014/main" val="2738277195"/>
                    </a:ext>
                  </a:extLst>
                </a:gridCol>
                <a:gridCol w="2708628">
                  <a:extLst>
                    <a:ext uri="{9D8B030D-6E8A-4147-A177-3AD203B41FA5}">
                      <a16:colId xmlns:a16="http://schemas.microsoft.com/office/drawing/2014/main" val="2663478927"/>
                    </a:ext>
                  </a:extLst>
                </a:gridCol>
              </a:tblGrid>
              <a:tr h="720080">
                <a:tc>
                  <a:txBody>
                    <a:bodyPr/>
                    <a:lstStyle/>
                    <a:p>
                      <a:r>
                        <a:rPr lang="en-US" dirty="0"/>
                        <a:t>Data sets</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Software Resources</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Hardware</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2626402"/>
                  </a:ext>
                </a:extLst>
              </a:tr>
              <a:tr h="1440160">
                <a:tc>
                  <a:txBody>
                    <a:bodyPr/>
                    <a:lstStyle/>
                    <a:p>
                      <a:r>
                        <a:rPr lang="en-US" dirty="0" err="1"/>
                        <a:t>Universe.roboflow</a:t>
                      </a:r>
                      <a:endParaRPr lang="en-US" dirty="0"/>
                    </a:p>
                    <a:p>
                      <a:r>
                        <a:rPr lang="en-US" dirty="0"/>
                        <a:t>372 high quality images</a:t>
                      </a:r>
                    </a:p>
                    <a:p>
                      <a:r>
                        <a:rPr lang="en-US" dirty="0"/>
                        <a:t>Covering a range of football scenarios</a:t>
                      </a:r>
                    </a:p>
                    <a:p>
                      <a:endParaRPr lang="en-US" dirty="0"/>
                    </a:p>
                    <a:p>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342900" indent="-342900">
                        <a:buFont typeface="+mj-lt"/>
                        <a:buAutoNum type="arabicPeriod"/>
                      </a:pPr>
                      <a:r>
                        <a:rPr lang="en-IN" dirty="0"/>
                        <a:t>Google collab</a:t>
                      </a:r>
                    </a:p>
                    <a:p>
                      <a:pPr marL="342900" indent="-342900">
                        <a:buFont typeface="+mj-lt"/>
                        <a:buAutoNum type="arabicPeriod"/>
                      </a:pPr>
                      <a:r>
                        <a:rPr lang="en-IN" dirty="0"/>
                        <a:t>Python libraries</a:t>
                      </a:r>
                    </a:p>
                    <a:p>
                      <a:pPr marL="342900" indent="-342900">
                        <a:buFont typeface="+mj-lt"/>
                        <a:buAutoNum type="arabicPeriod"/>
                      </a:pPr>
                      <a:r>
                        <a:rPr lang="en-IN" dirty="0"/>
                        <a:t>Yolov8 model</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342900" indent="-342900">
                        <a:buFont typeface="+mj-lt"/>
                        <a:buAutoNum type="arabicPeriod"/>
                      </a:pPr>
                      <a:r>
                        <a:rPr lang="en-US" dirty="0"/>
                        <a:t>Processor i5</a:t>
                      </a:r>
                    </a:p>
                    <a:p>
                      <a:pPr marL="342900" indent="-342900">
                        <a:buFont typeface="+mj-lt"/>
                        <a:buAutoNum type="arabicPeriod"/>
                      </a:pPr>
                      <a:r>
                        <a:rPr lang="en-US" dirty="0"/>
                        <a:t>4gb ram </a:t>
                      </a:r>
                    </a:p>
                    <a:p>
                      <a:pPr marL="342900" indent="-342900">
                        <a:buFont typeface="+mj-lt"/>
                        <a:buAutoNum type="arabicPeriod"/>
                      </a:pPr>
                      <a:r>
                        <a:rPr lang="en-US" dirty="0"/>
                        <a:t>Internet connection</a:t>
                      </a:r>
                    </a:p>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9726943"/>
                  </a:ext>
                </a:extLst>
              </a:tr>
            </a:tbl>
          </a:graphicData>
        </a:graphic>
      </p:graphicFrame>
    </p:spTree>
    <p:extLst>
      <p:ext uri="{BB962C8B-B14F-4D97-AF65-F5344CB8AC3E}">
        <p14:creationId xmlns:p14="http://schemas.microsoft.com/office/powerpoint/2010/main" val="221187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A96A-64B4-747C-63D7-1485B84DE8F4}"/>
              </a:ext>
            </a:extLst>
          </p:cNvPr>
          <p:cNvSpPr>
            <a:spLocks noGrp="1"/>
          </p:cNvSpPr>
          <p:nvPr>
            <p:ph type="title"/>
          </p:nvPr>
        </p:nvSpPr>
        <p:spPr>
          <a:xfrm>
            <a:off x="1522413" y="381000"/>
            <a:ext cx="9144001" cy="1371600"/>
          </a:xfrm>
        </p:spPr>
        <p:txBody>
          <a:bodyPr anchor="b">
            <a:normAutofit/>
          </a:bodyPr>
          <a:lstStyle/>
          <a:p>
            <a:r>
              <a:rPr lang="en-US" dirty="0"/>
              <a:t>Results</a:t>
            </a:r>
            <a:endParaRPr lang="en-IN" dirty="0"/>
          </a:p>
        </p:txBody>
      </p:sp>
      <p:pic>
        <p:nvPicPr>
          <p:cNvPr id="5" name="Content Placeholder 4" descr="A football field with people in the stands&#10;&#10;Description automatically generated">
            <a:extLst>
              <a:ext uri="{FF2B5EF4-FFF2-40B4-BE49-F238E27FC236}">
                <a16:creationId xmlns:a16="http://schemas.microsoft.com/office/drawing/2014/main" id="{C2110670-1C53-F452-225D-1E7FCF6A326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04781" y="2697291"/>
            <a:ext cx="4419599" cy="2530219"/>
          </a:xfrm>
          <a:noFill/>
        </p:spPr>
      </p:pic>
      <p:pic>
        <p:nvPicPr>
          <p:cNvPr id="7" name="Content Placeholder 6" descr="A collage of different sports players&#10;&#10;Description automatically generated">
            <a:extLst>
              <a:ext uri="{FF2B5EF4-FFF2-40B4-BE49-F238E27FC236}">
                <a16:creationId xmlns:a16="http://schemas.microsoft.com/office/drawing/2014/main" id="{8A509D4C-060A-ACB9-C8E3-4A8205FC557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02524" y="2348880"/>
            <a:ext cx="4069340" cy="3087372"/>
          </a:xfrm>
        </p:spPr>
      </p:pic>
    </p:spTree>
    <p:extLst>
      <p:ext uri="{BB962C8B-B14F-4D97-AF65-F5344CB8AC3E}">
        <p14:creationId xmlns:p14="http://schemas.microsoft.com/office/powerpoint/2010/main" val="153127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8253F-AF9A-793D-9C54-509404ED4333}"/>
              </a:ext>
            </a:extLst>
          </p:cNvPr>
          <p:cNvSpPr>
            <a:spLocks noGrp="1"/>
          </p:cNvSpPr>
          <p:nvPr>
            <p:ph type="title"/>
          </p:nvPr>
        </p:nvSpPr>
        <p:spPr/>
        <p:txBody>
          <a:bodyPr/>
          <a:lstStyle/>
          <a:p>
            <a:r>
              <a:rPr lang="en-US" dirty="0"/>
              <a:t>Results</a:t>
            </a:r>
            <a:endParaRPr lang="en-IN" dirty="0"/>
          </a:p>
        </p:txBody>
      </p:sp>
      <p:pic>
        <p:nvPicPr>
          <p:cNvPr id="6" name="Content Placeholder 5" descr="A football game with people in the stands&#10;&#10;Description automatically generated">
            <a:extLst>
              <a:ext uri="{FF2B5EF4-FFF2-40B4-BE49-F238E27FC236}">
                <a16:creationId xmlns:a16="http://schemas.microsoft.com/office/drawing/2014/main" id="{30431AA1-7F40-7608-78B7-FBDE27C7FE3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04950" y="2688281"/>
            <a:ext cx="4419600" cy="2548238"/>
          </a:xfrm>
        </p:spPr>
      </p:pic>
      <p:pic>
        <p:nvPicPr>
          <p:cNvPr id="8" name="Content Placeholder 7" descr="A green field with white lines&#10;&#10;Description automatically generated">
            <a:extLst>
              <a:ext uri="{FF2B5EF4-FFF2-40B4-BE49-F238E27FC236}">
                <a16:creationId xmlns:a16="http://schemas.microsoft.com/office/drawing/2014/main" id="{93968166-1B5A-9134-7752-0CE2C222D10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29350" y="2585675"/>
            <a:ext cx="4419600" cy="2753450"/>
          </a:xfrm>
        </p:spPr>
      </p:pic>
    </p:spTree>
    <p:extLst>
      <p:ext uri="{BB962C8B-B14F-4D97-AF65-F5344CB8AC3E}">
        <p14:creationId xmlns:p14="http://schemas.microsoft.com/office/powerpoint/2010/main" val="199961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0" y="404664"/>
            <a:ext cx="9144001" cy="1371600"/>
          </a:xfrm>
        </p:spPr>
        <p:txBody>
          <a:bodyPr/>
          <a:lstStyle/>
          <a:p>
            <a:r>
              <a:rPr lang="en-US" dirty="0"/>
              <a:t>Conclusion</a:t>
            </a:r>
          </a:p>
        </p:txBody>
      </p:sp>
      <p:sp>
        <p:nvSpPr>
          <p:cNvPr id="3" name="Content Placeholder 2"/>
          <p:cNvSpPr>
            <a:spLocks noGrp="1"/>
          </p:cNvSpPr>
          <p:nvPr>
            <p:ph sz="half" idx="2"/>
          </p:nvPr>
        </p:nvSpPr>
        <p:spPr>
          <a:xfrm>
            <a:off x="1522410" y="2060848"/>
            <a:ext cx="9144003" cy="3958953"/>
          </a:xfrm>
        </p:spPr>
        <p:txBody>
          <a:bodyPr anchor="ctr">
            <a:normAutofit/>
          </a:bodyPr>
          <a:lstStyle/>
          <a:p>
            <a:pPr marL="0" indent="0">
              <a:lnSpc>
                <a:spcPct val="150000"/>
              </a:lnSpc>
              <a:buNone/>
            </a:pPr>
            <a:r>
              <a:rPr lang="en-US" sz="1400" dirty="0"/>
              <a:t>.</a:t>
            </a:r>
            <a:endParaRPr lang="en-IN" sz="1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8A4A5B7-A37C-ED88-49E0-283D6C715E76}"/>
              </a:ext>
            </a:extLst>
          </p:cNvPr>
          <p:cNvSpPr txBox="1"/>
          <p:nvPr/>
        </p:nvSpPr>
        <p:spPr>
          <a:xfrm>
            <a:off x="1413892" y="2274838"/>
            <a:ext cx="9144001" cy="3000821"/>
          </a:xfrm>
          <a:prstGeom prst="rect">
            <a:avLst/>
          </a:prstGeom>
          <a:noFill/>
        </p:spPr>
        <p:txBody>
          <a:bodyPr wrap="square">
            <a:spAutoFit/>
          </a:bodyPr>
          <a:lstStyle/>
          <a:p>
            <a:pPr algn="just"/>
            <a:r>
              <a:rPr lang="en-US" sz="2100" dirty="0"/>
              <a:t>In conclusion, this study demonstrates the transformative potential of integrating advanced technologies such as Human Action Recognition (HAR), Artificial Intelligence (AI), and Deep Learning into football training and performance analysis. By leveraging these tools, the system offers a comprehensive approach to enhancing key aspects of players' techniques, including shooting accuracy, optimal positioning, and decision-making. The use of cutting-edge algorithms like YOLOv8 and Artificial Neural Networks (ANNs) enables precise and real-time analysis, providing actionable insights that are crucial for refining skills and developing effective strategies</a:t>
            </a:r>
            <a:endParaRPr lang="en-IN" sz="2100" dirty="0"/>
          </a:p>
        </p:txBody>
      </p:sp>
    </p:spTree>
    <p:extLst>
      <p:ext uri="{BB962C8B-B14F-4D97-AF65-F5344CB8AC3E}">
        <p14:creationId xmlns:p14="http://schemas.microsoft.com/office/powerpoint/2010/main" val="231039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6CE3-F3A6-8B21-E692-34EB20F99A36}"/>
              </a:ext>
            </a:extLst>
          </p:cNvPr>
          <p:cNvSpPr>
            <a:spLocks noGrp="1"/>
          </p:cNvSpPr>
          <p:nvPr>
            <p:ph type="ctrTitle"/>
          </p:nvPr>
        </p:nvSpPr>
        <p:spPr>
          <a:xfrm>
            <a:off x="1065214" y="1828800"/>
            <a:ext cx="8229600" cy="2032248"/>
          </a:xfrm>
        </p:spPr>
        <p:txBody>
          <a:bodyPr/>
          <a:lstStyle/>
          <a:p>
            <a:pPr algn="ctr"/>
            <a:r>
              <a:rPr lang="en-US" dirty="0"/>
              <a:t>Thank you</a:t>
            </a:r>
            <a:endParaRPr lang="en-IN" dirty="0"/>
          </a:p>
        </p:txBody>
      </p:sp>
    </p:spTree>
    <p:extLst>
      <p:ext uri="{BB962C8B-B14F-4D97-AF65-F5344CB8AC3E}">
        <p14:creationId xmlns:p14="http://schemas.microsoft.com/office/powerpoint/2010/main" val="6556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815752"/>
          </a:xfrm>
        </p:spPr>
        <p:txBody>
          <a:bodyPr/>
          <a:lstStyle/>
          <a:p>
            <a:r>
              <a:rPr lang="en-US" dirty="0"/>
              <a:t>Abstract</a:t>
            </a:r>
          </a:p>
        </p:txBody>
      </p:sp>
      <p:sp>
        <p:nvSpPr>
          <p:cNvPr id="14" name="Content Placeholder 13"/>
          <p:cNvSpPr>
            <a:spLocks noGrp="1"/>
          </p:cNvSpPr>
          <p:nvPr>
            <p:ph idx="1"/>
          </p:nvPr>
        </p:nvSpPr>
        <p:spPr>
          <a:xfrm>
            <a:off x="1522413" y="1196752"/>
            <a:ext cx="9134391" cy="4968552"/>
          </a:xfrm>
        </p:spPr>
        <p:txBody>
          <a:bodyPr anchor="ctr">
            <a:noAutofit/>
          </a:bodyPr>
          <a:lstStyle/>
          <a:p>
            <a:pPr marL="0" indent="0" algn="just">
              <a:lnSpc>
                <a:spcPct val="150000"/>
              </a:lnSpc>
              <a:buNone/>
            </a:pPr>
            <a:r>
              <a:rPr lang="en-US" sz="1800" dirty="0"/>
              <a:t>The proposed system enhances football players' performance by leveraging advanced technologies like Human Action Recognition (HAR), AI, and Deep Learning. It evaluates player movements to improve critical aspects such as shooting accuracy, optimal angles, and positioning. Datasets derived from videos or images help identify technical errors and provide actionable recommendations. Tools like OpenCV ensure accurate movement analysis, while YOLOv8 delivers real-time precision in detecting and classifying attributes. Advanced algorithms like Artificial Neural Networks (ANNs) are employed to extract and analyze relevant features. Python programming and open-source libraries form the core of the system. Development is carried out using IDEs like Visual Studio Code and Google </a:t>
            </a:r>
            <a:r>
              <a:rPr lang="en-US" sz="1800" dirty="0" err="1"/>
              <a:t>Colab</a:t>
            </a:r>
            <a:r>
              <a:rPr lang="en-US" sz="1800" dirty="0"/>
              <a:t>. This holistic approach provides personalized insights for players and teams. It optimizes gameplay efficiency and helps achieve performance goals through data-driven analysis. The system transforms traditional football training into an AI-powered process.</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9877" y="399700"/>
            <a:ext cx="9144001" cy="815752"/>
          </a:xfrm>
        </p:spPr>
        <p:txBody>
          <a:bodyPr/>
          <a:lstStyle/>
          <a:p>
            <a:r>
              <a:rPr lang="en-US" dirty="0"/>
              <a:t>Introduction</a:t>
            </a:r>
          </a:p>
        </p:txBody>
      </p:sp>
      <p:sp>
        <p:nvSpPr>
          <p:cNvPr id="4" name="Content Placeholder 3">
            <a:extLst>
              <a:ext uri="{FF2B5EF4-FFF2-40B4-BE49-F238E27FC236}">
                <a16:creationId xmlns:a16="http://schemas.microsoft.com/office/drawing/2014/main" id="{CF72B4CF-5654-AEBD-73D0-84188B07F38F}"/>
              </a:ext>
            </a:extLst>
          </p:cNvPr>
          <p:cNvSpPr>
            <a:spLocks noGrp="1"/>
          </p:cNvSpPr>
          <p:nvPr>
            <p:ph sz="half" idx="1"/>
          </p:nvPr>
        </p:nvSpPr>
        <p:spPr>
          <a:xfrm>
            <a:off x="1269877" y="1556792"/>
            <a:ext cx="9721080" cy="4114800"/>
          </a:xfrm>
        </p:spPr>
        <p:txBody>
          <a:bodyPr>
            <a:normAutofit/>
          </a:bodyPr>
          <a:lstStyle/>
          <a:p>
            <a:pPr marL="0" indent="0" algn="just">
              <a:lnSpc>
                <a:spcPct val="150000"/>
              </a:lnSpc>
              <a:buNone/>
            </a:pPr>
            <a:r>
              <a:rPr lang="en-US" sz="1800" dirty="0"/>
              <a:t>The integration of AI and computer vision technologies is revolutionizing football training and performance analysis. By leveraging advanced tools like Human Activity Recognition (HAR), CNNs, and YOLOv8, the system offers precise analysis of player movements, strategies, and game dynamics. OpenCV ensures accurate mobility assessment, while Python and open-source libraries power the implementation, developed using IDEs like Visual Studio Code and Google </a:t>
            </a:r>
            <a:r>
              <a:rPr lang="en-US" sz="1800" dirty="0" err="1"/>
              <a:t>Colab</a:t>
            </a:r>
            <a:r>
              <a:rPr lang="en-US" sz="1800" dirty="0"/>
              <a:t>. This AI-driven system identifies technical errors, evaluates shooting angles, and provides actionable insights to enhance player performance and optimize team strategies. By minimizing errors and improving success probabilities, it transforms how football is analyzed and played in the modern era.</a:t>
            </a:r>
            <a:endParaRPr lang="en-IN" sz="1800" dirty="0"/>
          </a:p>
        </p:txBody>
      </p:sp>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AA9E-EACC-284D-EFA2-F6DED34B21B7}"/>
              </a:ext>
            </a:extLst>
          </p:cNvPr>
          <p:cNvSpPr>
            <a:spLocks noGrp="1"/>
          </p:cNvSpPr>
          <p:nvPr>
            <p:ph type="title"/>
          </p:nvPr>
        </p:nvSpPr>
        <p:spPr>
          <a:xfrm>
            <a:off x="765820" y="188640"/>
            <a:ext cx="9387741" cy="555848"/>
          </a:xfrm>
        </p:spPr>
        <p:txBody>
          <a:bodyPr>
            <a:normAutofit fontScale="90000"/>
          </a:bodyPr>
          <a:lstStyle/>
          <a:p>
            <a:r>
              <a:rPr lang="en-US" dirty="0"/>
              <a:t>Literature Overview</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830057296"/>
              </p:ext>
            </p:extLst>
          </p:nvPr>
        </p:nvGraphicFramePr>
        <p:xfrm>
          <a:off x="909836" y="1052736"/>
          <a:ext cx="10729193" cy="5472605"/>
        </p:xfrm>
        <a:graphic>
          <a:graphicData uri="http://schemas.openxmlformats.org/drawingml/2006/table">
            <a:tbl>
              <a:tblPr/>
              <a:tblGrid>
                <a:gridCol w="2638483">
                  <a:extLst>
                    <a:ext uri="{9D8B030D-6E8A-4147-A177-3AD203B41FA5}">
                      <a16:colId xmlns:a16="http://schemas.microsoft.com/office/drawing/2014/main" val="3774833624"/>
                    </a:ext>
                  </a:extLst>
                </a:gridCol>
                <a:gridCol w="2039709">
                  <a:extLst>
                    <a:ext uri="{9D8B030D-6E8A-4147-A177-3AD203B41FA5}">
                      <a16:colId xmlns:a16="http://schemas.microsoft.com/office/drawing/2014/main" val="1916093879"/>
                    </a:ext>
                  </a:extLst>
                </a:gridCol>
                <a:gridCol w="3237257">
                  <a:extLst>
                    <a:ext uri="{9D8B030D-6E8A-4147-A177-3AD203B41FA5}">
                      <a16:colId xmlns:a16="http://schemas.microsoft.com/office/drawing/2014/main" val="1509617856"/>
                    </a:ext>
                  </a:extLst>
                </a:gridCol>
                <a:gridCol w="2813744">
                  <a:extLst>
                    <a:ext uri="{9D8B030D-6E8A-4147-A177-3AD203B41FA5}">
                      <a16:colId xmlns:a16="http://schemas.microsoft.com/office/drawing/2014/main" val="2283356458"/>
                    </a:ext>
                  </a:extLst>
                </a:gridCol>
              </a:tblGrid>
              <a:tr h="340406">
                <a:tc>
                  <a:txBody>
                    <a:bodyPr/>
                    <a:lstStyle/>
                    <a:p>
                      <a:r>
                        <a:rPr lang="en-IN" sz="1200" dirty="0"/>
                        <a:t>Paper Title</a:t>
                      </a:r>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dirty="0"/>
                        <a:t>Author Name(s)</a:t>
                      </a:r>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dirty="0"/>
                        <a:t>Proposed Methodology</a:t>
                      </a:r>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dirty="0"/>
                        <a:t>Findings</a:t>
                      </a:r>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8561949"/>
                  </a:ext>
                </a:extLst>
              </a:tr>
              <a:tr h="1061021">
                <a:tc>
                  <a:txBody>
                    <a:bodyPr/>
                    <a:lstStyle/>
                    <a:p>
                      <a:r>
                        <a:rPr lang="en-GB" sz="1200" b="1" dirty="0"/>
                        <a:t>"Detecting and Tracking Soccer Balls using YOLOv7 and </a:t>
                      </a:r>
                      <a:r>
                        <a:rPr lang="en-GB" sz="1200" b="1" dirty="0" err="1"/>
                        <a:t>DeepSORT</a:t>
                      </a:r>
                      <a:r>
                        <a:rPr lang="en-GB" sz="1200" b="1" dirty="0"/>
                        <a:t>"</a:t>
                      </a:r>
                      <a:endParaRPr lang="en-GB" sz="1200" dirty="0"/>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dirty="0"/>
                        <a:t>Vicente-Martinez et al [1]</a:t>
                      </a:r>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a:t>Enhanced YOLOv7 architecture with a focal loss function to improve detection accuracy. Introduces a semi-supervised learning framework with 6331 images to reduce reliance on fully labeled data.</a:t>
                      </a:r>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t>The proposed system achieves 95% precision and outperforms previous methods, especially under occlusions and fast motion.</a:t>
                      </a:r>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8768048"/>
                  </a:ext>
                </a:extLst>
              </a:tr>
              <a:tr h="1061021">
                <a:tc>
                  <a:txBody>
                    <a:bodyPr/>
                    <a:lstStyle/>
                    <a:p>
                      <a:r>
                        <a:rPr lang="en-GB" sz="1200" b="1" dirty="0"/>
                        <a:t>"Automatic Classification and Tracking of Basketball Players and Ball Movements"</a:t>
                      </a:r>
                      <a:endParaRPr lang="en-GB" sz="1200" dirty="0"/>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a-DK" sz="1200"/>
                        <a:t>Y. Yoon et al [2]</a:t>
                      </a:r>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a:t>Utilizes YOLO and Darknet CNNs for real-time player identification. Leverages movement history to improve tracking accuracy and applies network science for analyzing player relationships.</a:t>
                      </a:r>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t>Improves tracking accuracy despite challenges like player overlap and dynamic camera angles. Assesses player importance using multivariate Eigen centrality.</a:t>
                      </a:r>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2365582"/>
                  </a:ext>
                </a:extLst>
              </a:tr>
              <a:tr h="888115">
                <a:tc>
                  <a:txBody>
                    <a:bodyPr/>
                    <a:lstStyle/>
                    <a:p>
                      <a:r>
                        <a:rPr lang="en-GB" sz="1200" b="1"/>
                        <a:t>"Predicting Success of Three-Point Shots using RNNs"</a:t>
                      </a:r>
                      <a:endParaRPr lang="en-GB" sz="1200"/>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a-DK" sz="1200"/>
                        <a:t>R. Romijnders et al [3]</a:t>
                      </a:r>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a:t>Uses Recurrent Neural Networks (RNNs) to model sequences of player and ball tracking data. Compares RNN performance with traditional ML models.</a:t>
                      </a:r>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t>RNN model achieves an AUC of 0.843, outperforming traditional ML models, demonstrating the potential of deep learning in sports analytics.</a:t>
                      </a:r>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305298"/>
                  </a:ext>
                </a:extLst>
              </a:tr>
              <a:tr h="1061021">
                <a:tc>
                  <a:txBody>
                    <a:bodyPr/>
                    <a:lstStyle/>
                    <a:p>
                      <a:r>
                        <a:rPr lang="en-GB" sz="1200" b="1" dirty="0"/>
                        <a:t>"Enhancing Action Recognition Accuracy with 3D CNN and Spatial Attention"</a:t>
                      </a:r>
                      <a:endParaRPr lang="en-GB" sz="1200" dirty="0"/>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200"/>
                        <a:t>Wenxin Du et al [4]</a:t>
                      </a:r>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t>Develops a dual-channel 3D CNN integrated with a spatial attention mechanism (SA) for athlete action recognition. Processes inter-frame difference information alongside grayscale video data.</a:t>
                      </a:r>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t>Recognition accuracy remains above 87.5% even with 400 incorrect actions, supporting athlete training with objective performance assessment.</a:t>
                      </a:r>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9501713"/>
                  </a:ext>
                </a:extLst>
              </a:tr>
              <a:tr h="1061021">
                <a:tc>
                  <a:txBody>
                    <a:bodyPr/>
                    <a:lstStyle/>
                    <a:p>
                      <a:r>
                        <a:rPr lang="en-IN" sz="1200" b="1"/>
                        <a:t>"AI and Computer Vision for Squat Performance Improvement"</a:t>
                      </a:r>
                      <a:endParaRPr lang="en-IN" sz="1200"/>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t>M. Chariar et al [5]</a:t>
                      </a:r>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a:t>Proposes a stacked Bi-GRU model with an attention layer for accurate squat classification and correction. Uses MediaPipe for pose estimation and compares Bi-GRU with state-of-the-art methods.</a:t>
                      </a:r>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t>The model classifies squats into seven categories with 94% accuracy, providing personalized corrections based on body proportions for safer workouts.</a:t>
                      </a:r>
                    </a:p>
                  </a:txBody>
                  <a:tcPr marL="24938" marR="24938" marT="12469" marB="124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8515181"/>
                  </a:ext>
                </a:extLst>
              </a:tr>
            </a:tbl>
          </a:graphicData>
        </a:graphic>
      </p:graphicFrame>
    </p:spTree>
    <p:extLst>
      <p:ext uri="{BB962C8B-B14F-4D97-AF65-F5344CB8AC3E}">
        <p14:creationId xmlns:p14="http://schemas.microsoft.com/office/powerpoint/2010/main" val="248788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845" y="381000"/>
            <a:ext cx="9684570" cy="1371600"/>
          </a:xfrm>
        </p:spPr>
        <p:txBody>
          <a:bodyPr/>
          <a:lstStyle/>
          <a:p>
            <a:r>
              <a:rPr lang="en-IN" dirty="0"/>
              <a:t>Existing System</a:t>
            </a:r>
          </a:p>
        </p:txBody>
      </p:sp>
      <p:sp>
        <p:nvSpPr>
          <p:cNvPr id="4" name="Rectangle 1"/>
          <p:cNvSpPr>
            <a:spLocks noChangeArrowheads="1"/>
          </p:cNvSpPr>
          <p:nvPr/>
        </p:nvSpPr>
        <p:spPr bwMode="auto">
          <a:xfrm>
            <a:off x="981844" y="2030346"/>
            <a:ext cx="1022513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j-lt"/>
              </a:rPr>
              <a:t>The existing systems in sports analytics and motion tracking primarily rely on deep learning models such as YOLO, RNNs, and CNNs to improve accuracy in player and ball tracking, action recognition, and </a:t>
            </a:r>
            <a:r>
              <a:rPr kumimoji="0" lang="en-US" altLang="en-US" sz="1800" b="0" i="0" u="none" strike="noStrike" cap="none" normalizeH="0" baseline="0" dirty="0">
                <a:ln>
                  <a:noFill/>
                </a:ln>
                <a:solidFill>
                  <a:schemeClr val="tx1"/>
                </a:solidFill>
                <a:effectLst/>
              </a:rPr>
              <a:t>performance</a:t>
            </a:r>
            <a:r>
              <a:rPr kumimoji="0" lang="en-US" altLang="en-US" sz="1800" b="0" i="0" u="none" strike="noStrike" cap="none" normalizeH="0" baseline="0" dirty="0">
                <a:ln>
                  <a:noFill/>
                </a:ln>
                <a:solidFill>
                  <a:schemeClr val="tx1"/>
                </a:solidFill>
                <a:effectLst/>
                <a:latin typeface="+mj-lt"/>
              </a:rPr>
              <a:t> assessment. YOLOv7 with </a:t>
            </a:r>
            <a:r>
              <a:rPr kumimoji="0" lang="en-US" altLang="en-US" sz="1800" b="0" i="0" u="none" strike="noStrike" cap="none" normalizeH="0" baseline="0" dirty="0" err="1">
                <a:ln>
                  <a:noFill/>
                </a:ln>
                <a:solidFill>
                  <a:schemeClr val="tx1"/>
                </a:solidFill>
                <a:effectLst/>
                <a:latin typeface="+mj-lt"/>
              </a:rPr>
              <a:t>DeepSORT</a:t>
            </a:r>
            <a:r>
              <a:rPr kumimoji="0" lang="en-US" altLang="en-US" sz="1800" b="0" i="0" u="none" strike="noStrike" cap="none" normalizeH="0" baseline="0" dirty="0">
                <a:ln>
                  <a:noFill/>
                </a:ln>
                <a:solidFill>
                  <a:schemeClr val="tx1"/>
                </a:solidFill>
                <a:effectLst/>
                <a:latin typeface="+mj-lt"/>
              </a:rPr>
              <a:t> achieves </a:t>
            </a:r>
            <a:r>
              <a:rPr lang="en-US" altLang="en-US" dirty="0">
                <a:latin typeface="+mj-lt"/>
              </a:rPr>
              <a:t>90</a:t>
            </a:r>
            <a:r>
              <a:rPr kumimoji="0" lang="en-US" altLang="en-US" sz="1800" b="0" i="0" u="none" strike="noStrike" cap="none" normalizeH="0" baseline="0" dirty="0">
                <a:ln>
                  <a:noFill/>
                </a:ln>
                <a:solidFill>
                  <a:schemeClr val="tx1"/>
                </a:solidFill>
                <a:effectLst/>
                <a:latin typeface="+mj-lt"/>
              </a:rPr>
              <a:t>% precision in soccer ball tracking, while YOLO and Darknet CNNs enhance basketball player and ball classification despite challenges like occlusions and dynamic camera angles. RNNs outperform traditional models in predicting three-point shot success, achieving an AUC of 0.843. Additionally, a dual-channel 3D CNN with spatial attention maintains 87.5% accuracy in action recognition, and a Bi-GRU model with an attention mechanism classifies squat performance with 90% accuracy. However, existing methods face limitations, including dependence on labeled data, sensitivity to occlusions and motion blur, and limited real-time adaptability in dynamic sports environments.</a:t>
            </a:r>
          </a:p>
        </p:txBody>
      </p:sp>
    </p:spTree>
    <p:extLst>
      <p:ext uri="{BB962C8B-B14F-4D97-AF65-F5344CB8AC3E}">
        <p14:creationId xmlns:p14="http://schemas.microsoft.com/office/powerpoint/2010/main" val="138007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820" y="476672"/>
            <a:ext cx="9071993" cy="1371600"/>
          </a:xfrm>
        </p:spPr>
        <p:txBody>
          <a:bodyPr/>
          <a:lstStyle/>
          <a:p>
            <a:r>
              <a:rPr lang="en-IN" dirty="0"/>
              <a:t>Proposed Methodology</a:t>
            </a:r>
          </a:p>
        </p:txBody>
      </p:sp>
      <p:sp>
        <p:nvSpPr>
          <p:cNvPr id="3" name="Rectangle 1"/>
          <p:cNvSpPr>
            <a:spLocks noChangeArrowheads="1"/>
          </p:cNvSpPr>
          <p:nvPr/>
        </p:nvSpPr>
        <p:spPr bwMode="auto">
          <a:xfrm>
            <a:off x="765821" y="2288629"/>
            <a:ext cx="1058517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rPr>
              <a:t>The proposed methodology enhances sports analytics by integrating advanced deep learning models such as YOLOv8, overcoming occlusions and motion blur, while </a:t>
            </a:r>
            <a:r>
              <a:rPr kumimoji="0" lang="en-US" altLang="en-US" sz="1800" i="0" u="none" strike="noStrike" cap="none" normalizeH="0" baseline="0" dirty="0" err="1">
                <a:ln>
                  <a:noFill/>
                </a:ln>
                <a:solidFill>
                  <a:schemeClr val="tx1"/>
                </a:solidFill>
                <a:effectLst/>
              </a:rPr>
              <a:t>ByteTrack</a:t>
            </a:r>
            <a:r>
              <a:rPr kumimoji="0" lang="en-US" altLang="en-US" sz="1800" i="0" u="none" strike="noStrike" cap="none" normalizeH="0" baseline="0" dirty="0">
                <a:ln>
                  <a:noFill/>
                </a:ln>
                <a:solidFill>
                  <a:schemeClr val="tx1"/>
                </a:solidFill>
                <a:effectLst/>
              </a:rPr>
              <a:t> improves multi-object tracking for accurate player and ball movement analysis. To enhance trajectory prediction, model player interactions, while incorporating real-world movement constraints. For action recognition, with attention mechanisms and improved motion tracking and biomechanics assessment. To reduce reliance on labeled datasets, Contrastive Learning enables self-supervised learning, and Vision-Language Models (e.g., </a:t>
            </a:r>
            <a:r>
              <a:rPr lang="en-US" altLang="en-US" dirty="0"/>
              <a:t>SIG</a:t>
            </a:r>
            <a:r>
              <a:rPr kumimoji="0" lang="en-US" altLang="en-US" sz="1800" i="0" u="none" strike="noStrike" cap="none" normalizeH="0" baseline="0" dirty="0">
                <a:ln>
                  <a:noFill/>
                </a:ln>
                <a:solidFill>
                  <a:schemeClr val="tx1"/>
                </a:solidFill>
                <a:effectLst/>
              </a:rPr>
              <a:t>LIP) enhance contextual understanding of player strategies. A real-time AI-based decision support system is developed edge computing for low-latency processing, while UMAP</a:t>
            </a:r>
            <a:r>
              <a:rPr kumimoji="0" lang="en-US" altLang="en-US" sz="1800" i="0" u="none" strike="noStrike" cap="none" normalizeH="0" dirty="0">
                <a:ln>
                  <a:noFill/>
                </a:ln>
                <a:solidFill>
                  <a:schemeClr val="tx1"/>
                </a:solidFill>
                <a:effectLst/>
              </a:rPr>
              <a:t> </a:t>
            </a:r>
            <a:r>
              <a:rPr kumimoji="0" lang="en-US" altLang="en-US" sz="1800" i="0" u="none" strike="noStrike" cap="none" normalizeH="0" baseline="0" dirty="0">
                <a:ln>
                  <a:noFill/>
                </a:ln>
                <a:solidFill>
                  <a:schemeClr val="tx1"/>
                </a:solidFill>
                <a:effectLst/>
              </a:rPr>
              <a:t>techniques provide interpretable insights for coaches and analysts. This approach ensures improved tracking accuracy, real-time adaptability, reduced data dependency, and enhanced biomechanical assessment, making it a more effective and scalable solution for sports analytics. </a:t>
            </a:r>
          </a:p>
        </p:txBody>
      </p:sp>
    </p:spTree>
    <p:extLst>
      <p:ext uri="{BB962C8B-B14F-4D97-AF65-F5344CB8AC3E}">
        <p14:creationId xmlns:p14="http://schemas.microsoft.com/office/powerpoint/2010/main" val="136638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79AA4-37B0-E3CE-7795-E5F5CA3C76F7}"/>
              </a:ext>
            </a:extLst>
          </p:cNvPr>
          <p:cNvSpPr>
            <a:spLocks noGrp="1"/>
          </p:cNvSpPr>
          <p:nvPr>
            <p:ph type="title"/>
          </p:nvPr>
        </p:nvSpPr>
        <p:spPr>
          <a:xfrm>
            <a:off x="1053852" y="715126"/>
            <a:ext cx="9144001" cy="887760"/>
          </a:xfrm>
        </p:spPr>
        <p:txBody>
          <a:bodyPr/>
          <a:lstStyle/>
          <a:p>
            <a:r>
              <a:rPr lang="en-US" dirty="0"/>
              <a:t>Research Gaps</a:t>
            </a:r>
            <a:endParaRPr lang="en-IN" dirty="0"/>
          </a:p>
        </p:txBody>
      </p:sp>
      <p:sp>
        <p:nvSpPr>
          <p:cNvPr id="3" name="TextBox 2">
            <a:extLst>
              <a:ext uri="{FF2B5EF4-FFF2-40B4-BE49-F238E27FC236}">
                <a16:creationId xmlns:a16="http://schemas.microsoft.com/office/drawing/2014/main" id="{3ED17CB9-7436-DFA1-8D81-818D45607382}"/>
              </a:ext>
            </a:extLst>
          </p:cNvPr>
          <p:cNvSpPr txBox="1"/>
          <p:nvPr/>
        </p:nvSpPr>
        <p:spPr>
          <a:xfrm>
            <a:off x="1053852" y="1844824"/>
            <a:ext cx="9649072" cy="3742691"/>
          </a:xfrm>
          <a:prstGeom prst="rect">
            <a:avLst/>
          </a:prstGeom>
          <a:noFill/>
        </p:spPr>
        <p:txBody>
          <a:bodyPr wrap="square" rtlCol="0">
            <a:spAutoFit/>
          </a:bodyPr>
          <a:lstStyle/>
          <a:p>
            <a:pPr marL="342900" indent="-342900">
              <a:lnSpc>
                <a:spcPct val="150000"/>
              </a:lnSpc>
              <a:buAutoNum type="arabicPeriod"/>
            </a:pPr>
            <a:r>
              <a:rPr lang="en-US" dirty="0"/>
              <a:t>Real-time feedback mechanism</a:t>
            </a:r>
          </a:p>
          <a:p>
            <a:pPr marL="285750" indent="-285750">
              <a:lnSpc>
                <a:spcPct val="150000"/>
              </a:lnSpc>
              <a:buFont typeface="Arial" panose="020B0604020202020204" pitchFamily="34" charset="0"/>
              <a:buChar char="•"/>
            </a:pPr>
            <a:r>
              <a:rPr lang="en-US" dirty="0"/>
              <a:t>Insufficient results in tailoring techniques and recommendations based on individual athlete performance.</a:t>
            </a:r>
          </a:p>
          <a:p>
            <a:pPr>
              <a:lnSpc>
                <a:spcPct val="150000"/>
              </a:lnSpc>
            </a:pPr>
            <a:endParaRPr lang="en-US" sz="800" dirty="0"/>
          </a:p>
          <a:p>
            <a:pPr>
              <a:lnSpc>
                <a:spcPct val="150000"/>
              </a:lnSpc>
            </a:pPr>
            <a:r>
              <a:rPr lang="en-US" dirty="0"/>
              <a:t>2. Effectives of  Visualization Techniques</a:t>
            </a:r>
          </a:p>
          <a:p>
            <a:pPr marL="285750" indent="-285750">
              <a:lnSpc>
                <a:spcPct val="150000"/>
              </a:lnSpc>
              <a:buFont typeface="Arial" panose="020B0604020202020204" pitchFamily="34" charset="0"/>
              <a:buChar char="•"/>
            </a:pPr>
            <a:r>
              <a:rPr lang="en-IN" dirty="0"/>
              <a:t>Visualization of performance data can enhance learning and technique improvement.</a:t>
            </a:r>
          </a:p>
          <a:p>
            <a:pPr>
              <a:lnSpc>
                <a:spcPct val="150000"/>
              </a:lnSpc>
            </a:pPr>
            <a:endParaRPr lang="en-IN" sz="800" dirty="0"/>
          </a:p>
          <a:p>
            <a:pPr>
              <a:lnSpc>
                <a:spcPct val="150000"/>
              </a:lnSpc>
            </a:pPr>
            <a:r>
              <a:rPr lang="en-IN" dirty="0"/>
              <a:t>3. Integration of multi-modal data</a:t>
            </a:r>
          </a:p>
          <a:p>
            <a:pPr marL="285750" indent="-285750">
              <a:lnSpc>
                <a:spcPct val="150000"/>
              </a:lnSpc>
              <a:buFont typeface="Arial" panose="020B0604020202020204" pitchFamily="34" charset="0"/>
              <a:buChar char="•"/>
            </a:pPr>
            <a:r>
              <a:rPr lang="en-IN" dirty="0"/>
              <a:t>Combining data such as wearable sensors and video analysis from various sources to understand more accurately.</a:t>
            </a:r>
          </a:p>
        </p:txBody>
      </p:sp>
    </p:spTree>
    <p:extLst>
      <p:ext uri="{BB962C8B-B14F-4D97-AF65-F5344CB8AC3E}">
        <p14:creationId xmlns:p14="http://schemas.microsoft.com/office/powerpoint/2010/main" val="133466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pic>
        <p:nvPicPr>
          <p:cNvPr id="4" name="Image 14"/>
          <p:cNvPicPr/>
          <p:nvPr/>
        </p:nvPicPr>
        <p:blipFill>
          <a:blip r:embed="rId2">
            <a:extLst>
              <a:ext uri="{28A0092B-C50C-407E-A947-70E740481C1C}">
                <a14:useLocalDpi xmlns:a14="http://schemas.microsoft.com/office/drawing/2010/main" val="0"/>
              </a:ext>
            </a:extLst>
          </a:blip>
          <a:stretch>
            <a:fillRect/>
          </a:stretch>
        </p:blipFill>
        <p:spPr>
          <a:xfrm>
            <a:off x="2422004" y="2348880"/>
            <a:ext cx="6408712" cy="3168352"/>
          </a:xfrm>
          <a:prstGeom prst="rect">
            <a:avLst/>
          </a:prstGeom>
        </p:spPr>
      </p:pic>
    </p:spTree>
    <p:extLst>
      <p:ext uri="{BB962C8B-B14F-4D97-AF65-F5344CB8AC3E}">
        <p14:creationId xmlns:p14="http://schemas.microsoft.com/office/powerpoint/2010/main" val="351583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470</TotalTime>
  <Words>1217</Words>
  <Application>Microsoft Office PowerPoint</Application>
  <PresentationFormat>Custom</PresentationFormat>
  <Paragraphs>97</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Corbel</vt:lpstr>
      <vt:lpstr>Times New Roman</vt:lpstr>
      <vt:lpstr>Digital Blue Tunnel 16x9</vt:lpstr>
      <vt:lpstr>“REAL-TIME ANALYSIS AND ENHANCEMENT OF ATHLETE TRAINING BASED ON HAR, OPEN CV AND DEEP-LEARNING MODEL”</vt:lpstr>
      <vt:lpstr>Agenda</vt:lpstr>
      <vt:lpstr>Abstract</vt:lpstr>
      <vt:lpstr>Introduction</vt:lpstr>
      <vt:lpstr>Literature Overview</vt:lpstr>
      <vt:lpstr>Existing System</vt:lpstr>
      <vt:lpstr>Proposed Methodology</vt:lpstr>
      <vt:lpstr>Research Gaps</vt:lpstr>
      <vt:lpstr>Architecture</vt:lpstr>
      <vt:lpstr>Algorithm</vt:lpstr>
      <vt:lpstr>UML Diagrams</vt:lpstr>
      <vt:lpstr>Use Case Diagram</vt:lpstr>
      <vt:lpstr>Class Diagram</vt:lpstr>
      <vt:lpstr>Object Diagram</vt:lpstr>
      <vt:lpstr>Sequence Diagram</vt:lpstr>
      <vt:lpstr>Collaboration Diagram</vt:lpstr>
      <vt:lpstr>State Chart Diagram</vt:lpstr>
      <vt:lpstr>Activity Diagram</vt:lpstr>
      <vt:lpstr>Deployment Diagram</vt:lpstr>
      <vt:lpstr>Component Diagram</vt:lpstr>
      <vt:lpstr>Resources</vt:lpstr>
      <vt:lpstr>Results</vt:lpstr>
      <vt:lpstr>Results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ANALYSIS AND ENHANCEMENT OF ATHLETE TRAINING BASED ON HAR, OPEN CV AND DEEP-LEARNING MODEL”</dc:title>
  <dc:creator>Dell</dc:creator>
  <cp:lastModifiedBy>John Ricky</cp:lastModifiedBy>
  <cp:revision>21</cp:revision>
  <dcterms:created xsi:type="dcterms:W3CDTF">2024-10-24T09:54:31Z</dcterms:created>
  <dcterms:modified xsi:type="dcterms:W3CDTF">2025-02-05T18:10:30Z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